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028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68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6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50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161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473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20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3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750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56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127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066FA-07AB-4EAF-A013-53503B2628E2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C13B3-B733-4AF4-8FEB-657B8BF68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05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21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608" y="260648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МОУ « Детский сад № 326 Красноармейского района Волгограда»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577" y="2744515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kern="1800" dirty="0">
                <a:solidFill>
                  <a:srgbClr val="FF0000"/>
                </a:solidFill>
                <a:latin typeface="Times New Roman"/>
                <a:ea typeface="Times New Roman"/>
              </a:rPr>
              <a:t>« Приходите к чаю – пирогами угощаю»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5509051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Подготовила воспитатель: Круглова О.А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210852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332656"/>
            <a:ext cx="8640960" cy="6683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Times New Roman"/>
                <a:ea typeface="Calibri"/>
                <a:cs typeface="Times New Roman"/>
              </a:rPr>
              <a:t>Актуальность:</a:t>
            </a:r>
            <a:r>
              <a:rPr lang="ru-RU" sz="2000" dirty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ru-RU" sz="2000" dirty="0">
              <a:ea typeface="Calibri"/>
              <a:cs typeface="Times New Roman"/>
            </a:endParaRPr>
          </a:p>
          <a:p>
            <a:pPr algn="r">
              <a:lnSpc>
                <a:spcPct val="10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/>
                <a:ea typeface="Calibri"/>
                <a:cs typeface="Times New Roman"/>
              </a:rPr>
              <a:t>« До чего ж хорош наш душистый чай,</a:t>
            </a:r>
            <a:br>
              <a:rPr lang="ru-RU" sz="2000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000" dirty="0">
                <a:effectLst/>
                <a:latin typeface="Times New Roman"/>
                <a:ea typeface="Calibri"/>
                <a:cs typeface="Times New Roman"/>
              </a:rPr>
              <a:t>Веселей смотри, да гостей встречай»</a:t>
            </a:r>
            <a:endParaRPr lang="ru-RU" sz="2000" dirty="0">
              <a:ea typeface="Calibri"/>
              <a:cs typeface="Times New Roman"/>
            </a:endParaRPr>
          </a:p>
          <a:p>
            <a:pPr indent="450850" algn="just">
              <a:lnSpc>
                <a:spcPct val="105000"/>
              </a:lnSpc>
              <a:spcAft>
                <a:spcPts val="0"/>
              </a:spcAft>
            </a:pPr>
            <a:br>
              <a:rPr lang="ru-RU" sz="2000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Воспитание гражданина и патриота своей Родины неразрывно связано с познанием духовного богатства и традиций своего народа. Поэтому перед нами встала проблема - пробудить у детей познавательный интерес к прошлому посредством знакомства с традициями русского народа, научить детей чтить и уважать их, понимать и любить культуру своей страны через реализацию проекта «Приходите к чаю – пирогами угощаю».</a:t>
            </a:r>
            <a:endParaRPr lang="ru-RU" sz="2000" dirty="0">
              <a:ea typeface="Calibri"/>
              <a:cs typeface="Times New Roman"/>
            </a:endParaRPr>
          </a:p>
          <a:p>
            <a:pPr indent="450850" algn="just">
              <a:lnSpc>
                <a:spcPct val="10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Тема нашего проекта «Приходите к чаю – пирогами угощаю» - очень актуальная тема сегодняшнего дня. Ведь чай можно смело назвать самым главным напитком в мире – напитком номер один. Благодаря соблюдению чайных традиций, которые передаются из поколения в поколение, мы тем самым сохраняем культуру своего народа.</a:t>
            </a:r>
            <a:endParaRPr lang="ru-RU" sz="2000" dirty="0">
              <a:ea typeface="Calibri"/>
              <a:cs typeface="Times New Roman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У нас «чайная страна» и пьют его много, но культура чаепития потерялась. Сейчас интерес к чаепитию возрождается. Мир без общения обедняет людей, не часто мы собираемся дома за большим столом для обеда.</a:t>
            </a:r>
            <a:r>
              <a:rPr lang="ru-RU" sz="2000" dirty="0">
                <a:solidFill>
                  <a:srgbClr val="111111"/>
                </a:solidFill>
                <a:effectLst/>
                <a:latin typeface="Arial"/>
                <a:ea typeface="Times New Roman"/>
              </a:rPr>
              <a:t> </a:t>
            </a:r>
            <a:r>
              <a:rPr lang="ru-RU" sz="2000" dirty="0">
                <a:solidFill>
                  <a:srgbClr val="111111"/>
                </a:solidFill>
                <a:effectLst/>
                <a:latin typeface="Times New Roman"/>
                <a:ea typeface="Times New Roman"/>
              </a:rPr>
              <a:t>Поэтому, данный проект способствует расширению кругозора детей по ознакомлению с историческими ценностями и традициями нашей культуры.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4550534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476672"/>
            <a:ext cx="8424936" cy="601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Times New Roman"/>
                <a:ea typeface="Calibri"/>
                <a:cs typeface="Times New Roman"/>
              </a:rPr>
              <a:t>Проблема:</a:t>
            </a:r>
            <a:r>
              <a:rPr lang="ru-RU" sz="2000" dirty="0">
                <a:effectLst/>
                <a:latin typeface="Times New Roman"/>
                <a:ea typeface="Calibri"/>
                <a:cs typeface="Times New Roman"/>
              </a:rPr>
              <a:t> Что знают дети о чае и традиции чаепития?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lnSpc>
                <a:spcPct val="105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Times New Roman"/>
                <a:ea typeface="Calibri"/>
                <a:cs typeface="Times New Roman"/>
              </a:rPr>
              <a:t>Цель проекта:</a:t>
            </a:r>
            <a:r>
              <a:rPr lang="ru-RU" sz="2000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формирование духовно-нравственных качеств у детей старшего дошкольного возраста через ознакомление с чайными церемониями на Руси.</a:t>
            </a:r>
            <a:endParaRPr lang="ru-RU" sz="2000" dirty="0">
              <a:ea typeface="Calibri"/>
              <a:cs typeface="Times New Roman"/>
            </a:endParaRPr>
          </a:p>
          <a:p>
            <a:pPr indent="228600">
              <a:lnSpc>
                <a:spcPct val="105000"/>
              </a:lnSpc>
              <a:spcAft>
                <a:spcPts val="0"/>
              </a:spcAft>
            </a:pPr>
            <a:r>
              <a:rPr lang="ru-RU" sz="2000" b="1" dirty="0">
                <a:effectLst/>
                <a:latin typeface="Times New Roman"/>
                <a:ea typeface="Calibri"/>
                <a:cs typeface="Times New Roman"/>
              </a:rPr>
              <a:t>Задачи: </a:t>
            </a:r>
            <a:br>
              <a:rPr lang="ru-RU" sz="2000" b="1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000" b="1" dirty="0">
                <a:effectLst/>
                <a:latin typeface="Times New Roman"/>
                <a:ea typeface="Calibri"/>
                <a:cs typeface="Times New Roman"/>
              </a:rPr>
              <a:t>Для детей:</a:t>
            </a:r>
            <a:r>
              <a:rPr lang="ru-RU" sz="2000" dirty="0">
                <a:solidFill>
                  <a:srgbClr val="111111"/>
                </a:solidFill>
                <a:effectLst/>
                <a:latin typeface="Arial"/>
                <a:ea typeface="Times New Roman"/>
                <a:cs typeface="Times New Roman"/>
              </a:rPr>
              <a:t> </a:t>
            </a:r>
            <a:br>
              <a:rPr lang="ru-RU" sz="2000" dirty="0">
                <a:solidFill>
                  <a:srgbClr val="111111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111111"/>
                </a:solidFill>
                <a:effectLst/>
                <a:latin typeface="Times New Roman"/>
                <a:ea typeface="Times New Roman"/>
                <a:cs typeface="Times New Roman"/>
              </a:rPr>
              <a:t> 1.Познакомить детей с историей чаепития на Руси.</a:t>
            </a:r>
            <a:br>
              <a:rPr lang="ru-RU" sz="2000" dirty="0">
                <a:solidFill>
                  <a:srgbClr val="111111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111111"/>
                </a:solidFill>
                <a:effectLst/>
                <a:latin typeface="Times New Roman"/>
                <a:ea typeface="Times New Roman"/>
                <a:cs typeface="Times New Roman"/>
              </a:rPr>
              <a:t> 2. Углублять и систематизировать знания о чае, его   происхождении, распространении.</a:t>
            </a:r>
            <a:br>
              <a:rPr lang="ru-RU" sz="2000" dirty="0">
                <a:solidFill>
                  <a:srgbClr val="111111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111111"/>
                </a:solidFill>
                <a:effectLst/>
                <a:latin typeface="Times New Roman"/>
                <a:ea typeface="Times New Roman"/>
                <a:cs typeface="Times New Roman"/>
              </a:rPr>
              <a:t> 3. Формировать навыки исследовательской деятельности.</a:t>
            </a:r>
            <a:br>
              <a:rPr lang="ru-RU" sz="2000" dirty="0">
                <a:solidFill>
                  <a:srgbClr val="111111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111111"/>
                </a:solidFill>
                <a:effectLst/>
                <a:latin typeface="Times New Roman"/>
                <a:ea typeface="Times New Roman"/>
                <a:cs typeface="Times New Roman"/>
              </a:rPr>
              <a:t> 4.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Формировать устойчивый интерес и эмоционально положительное отношение к русским народным традициям чаепития.</a:t>
            </a:r>
            <a:br>
              <a:rPr lang="ru-RU" sz="2000" dirty="0">
                <a:solidFill>
                  <a:srgbClr val="111111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5.Воспитывать уважение к народной культуре и традициям страны.</a:t>
            </a:r>
            <a:endParaRPr lang="ru-RU" sz="2000" dirty="0">
              <a:ea typeface="Calibri"/>
              <a:cs typeface="Times New Roman"/>
            </a:endParaRPr>
          </a:p>
          <a:p>
            <a:pPr>
              <a:lnSpc>
                <a:spcPct val="10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Для педагогов: </a:t>
            </a:r>
            <a:endParaRPr lang="ru-RU" sz="2000" dirty="0">
              <a:ea typeface="Calibri"/>
              <a:cs typeface="Times New Roman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/>
                <a:ea typeface="Calibri"/>
                <a:cs typeface="Times New Roman"/>
              </a:rPr>
              <a:t> 1.Пополнить методическую « копилку» презентациями.</a:t>
            </a:r>
            <a:br>
              <a:rPr lang="ru-RU" sz="2000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000" dirty="0">
                <a:effectLst/>
                <a:latin typeface="Times New Roman"/>
                <a:ea typeface="Calibri"/>
                <a:cs typeface="Times New Roman"/>
              </a:rPr>
              <a:t> 2.Повысить свою компетентность.</a:t>
            </a:r>
            <a:br>
              <a:rPr lang="ru-RU" sz="2000" dirty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000" dirty="0">
                <a:effectLst/>
                <a:latin typeface="Times New Roman"/>
                <a:ea typeface="Calibri"/>
                <a:cs typeface="Times New Roman"/>
              </a:rPr>
              <a:t> 3. Обобщить свой опыт на семинаре.</a:t>
            </a:r>
            <a:br>
              <a:rPr lang="ru-RU" dirty="0">
                <a:effectLst/>
                <a:latin typeface="Times New Roman"/>
                <a:ea typeface="Calibri"/>
                <a:cs typeface="Times New Roman"/>
              </a:rPr>
            </a:b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707218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9856" y="364485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Работа над проектом.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1268760"/>
            <a:ext cx="82875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Работа с детьми: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Беседы: « Каким бывает чай»,  «Откуда к нам пришёл чай», « «Чайный этикет»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Виртуальная экскурсия « Музей самовара»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Просмотр презентации « Традиции русского чаепития»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НОД « Русский чай», « Наш красавец самовар»,  «Угощение к чаю», « Гжельский самовар», « Чайный сервиз»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Чтение художественной литературы , слушание песен, экспериментирование « Чайные открытия», просмотр мультфильмов. Игровая деятельность : с/ ролевые игры, дидактические, хороводные.</a:t>
            </a:r>
          </a:p>
        </p:txBody>
      </p:sp>
    </p:spTree>
    <p:extLst>
      <p:ext uri="{BB962C8B-B14F-4D97-AF65-F5344CB8AC3E}">
        <p14:creationId xmlns:p14="http://schemas.microsoft.com/office/powerpoint/2010/main" val="272790335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332656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Непосредственно – образовательная деятельность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1484784"/>
            <a:ext cx="2376264" cy="1944216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75856" y="1484784"/>
            <a:ext cx="2592287" cy="1950566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9" y="1484784"/>
            <a:ext cx="2458492" cy="1886508"/>
          </a:xfrm>
          <a:prstGeom prst="roundRect">
            <a:avLst/>
          </a:prstGeom>
          <a:blipFill dpi="0"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560" y="4005063"/>
            <a:ext cx="4752528" cy="2592287"/>
          </a:xfrm>
          <a:prstGeom prst="roundRect">
            <a:avLst/>
          </a:prstGeom>
          <a:blipFill dpi="0"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23500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71278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180" y="404664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Работа с родителями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3862" y="1492278"/>
            <a:ext cx="82762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effectLst/>
                <a:latin typeface="Times New Roman"/>
                <a:ea typeface="Calibri"/>
              </a:rPr>
              <a:t>Памятка « Семейное чаепитие»</a:t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dirty="0">
                <a:effectLst/>
                <a:latin typeface="Times New Roman"/>
                <a:ea typeface="Calibri"/>
              </a:rPr>
              <a:t>Помощь в подборе и оформлении альбома « Рецепты бабушкиных пирогов»</a:t>
            </a:r>
          </a:p>
          <a:p>
            <a:endParaRPr lang="ru-RU" sz="2800" dirty="0">
              <a:latin typeface="Times New Roman"/>
            </a:endParaRPr>
          </a:p>
          <a:p>
            <a:r>
              <a:rPr lang="ru-RU" sz="2800" dirty="0">
                <a:latin typeface="Times New Roman"/>
              </a:rPr>
              <a:t>Заключительный этап: Развлечение « Посидим у самовара»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4600821"/>
            <a:ext cx="3672408" cy="2257179"/>
          </a:xfrm>
          <a:prstGeom prst="round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638755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476672"/>
            <a:ext cx="8424936" cy="607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Предполагаемые результаты.</a:t>
            </a:r>
            <a:r>
              <a:rPr lang="ru-RU" sz="20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05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На уровне детей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- будут сформированы представления о чаепитии как национальной традиции, понимание их значения в укреплении и сохранении семейных традиций. Дети научатся понимать, уважать и любить культуру своей страны.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На уровне педагогов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– осуществление инновационной деятельности, повышение профессионального уровня, обобщение педагогического опыта, пополнение методической «копилки» тематическими презентациями, пособиями, картотеками и др.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sz="20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Итог:</a:t>
            </a:r>
            <a:r>
              <a:rPr lang="ru-RU" sz="20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Целью  нашей проектной деятельности было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формирование духовно-нравственных качеств у детей старшего дошкольного возраста через ознакомление с чайными церемониями на Руси, поэтому нашим продуктом стал альбом « История чая и русского чаепития» с развивающими заданиями.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Благодаря проекту дети смогут познакомиться с одной из русских традиций – чаепитие, научиться понимать и уважать культуру своей страны, овладеть техникой заваривания чая, правилам коммуникации во время чайной церемонии.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69074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974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18346" y="43436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Итоговый продукт :  Альбом «История чая и русского чаепития</a:t>
            </a:r>
            <a:r>
              <a:rPr lang="ru-RU" b="1" dirty="0"/>
              <a:t>»</a:t>
            </a: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14" y="1531337"/>
            <a:ext cx="6568673" cy="28337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8346" y="2204864"/>
            <a:ext cx="52698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/>
              <a:t>ИСТОРИЯ ЧАЯ И РУССКОГО ЧАЕПИТИЯ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5614" y="4502452"/>
            <a:ext cx="59926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Страницы альбома: </a:t>
            </a:r>
            <a:r>
              <a:rPr lang="ru-RU" sz="2000" dirty="0"/>
              <a:t>1.Откуда к нам пришёл чай.2. Виды чая. 3.Игра « Четвёртый лишний». 4. Русское чаепитие.</a:t>
            </a:r>
          </a:p>
          <a:p>
            <a:r>
              <a:rPr lang="ru-RU" sz="2000" dirty="0"/>
              <a:t>5.Самовар. 6. Игра « Назови роспись самовара». 7.Чайный этикет. 8. Игра « Выбери чайную посуду».</a:t>
            </a:r>
          </a:p>
        </p:txBody>
      </p:sp>
    </p:spTree>
    <p:extLst>
      <p:ext uri="{BB962C8B-B14F-4D97-AF65-F5344CB8AC3E}">
        <p14:creationId xmlns:p14="http://schemas.microsoft.com/office/powerpoint/2010/main" val="267863835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1772816"/>
            <a:ext cx="799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СПАСИБО ЗА ВНИМАНИЕ!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2852936"/>
            <a:ext cx="5112568" cy="36004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36670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695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DEXP</cp:lastModifiedBy>
  <cp:revision>9</cp:revision>
  <dcterms:created xsi:type="dcterms:W3CDTF">2023-03-12T03:18:06Z</dcterms:created>
  <dcterms:modified xsi:type="dcterms:W3CDTF">2026-02-17T03:09:45Z</dcterms:modified>
</cp:coreProperties>
</file>